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sldIdLst>
    <p:sldId id="256" r:id="rId2"/>
    <p:sldId id="270" r:id="rId3"/>
    <p:sldId id="271" r:id="rId4"/>
    <p:sldId id="286" r:id="rId5"/>
    <p:sldId id="285" r:id="rId6"/>
    <p:sldId id="287" r:id="rId7"/>
    <p:sldId id="257" r:id="rId8"/>
    <p:sldId id="263" r:id="rId9"/>
    <p:sldId id="272" r:id="rId10"/>
    <p:sldId id="277" r:id="rId11"/>
    <p:sldId id="278" r:id="rId12"/>
    <p:sldId id="279" r:id="rId13"/>
    <p:sldId id="275" r:id="rId14"/>
    <p:sldId id="274" r:id="rId15"/>
    <p:sldId id="280" r:id="rId16"/>
    <p:sldId id="281" r:id="rId17"/>
    <p:sldId id="282" r:id="rId18"/>
    <p:sldId id="289" r:id="rId19"/>
    <p:sldId id="283" r:id="rId20"/>
    <p:sldId id="284" r:id="rId21"/>
    <p:sldId id="288"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3" d="100"/>
          <a:sy n="113" d="100"/>
        </p:scale>
        <p:origin x="43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9E016143-E03C-4CFD-AFDC-14E5BDEA754C}" type="datetimeFigureOut">
              <a:rPr lang="en-US" smtClean="0"/>
              <a:t>8/22/2019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7426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C94063-DF36-4330-A365-08DA1FA5B7D6}" type="datetimeFigureOut">
              <a:rPr lang="en-US" smtClean="0"/>
              <a:t>8/22/2019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22626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08A7C6C-0F39-4D70-8E8D-FE5B9C95FA73}" type="datetimeFigureOut">
              <a:rPr lang="en-US" smtClean="0"/>
              <a:t>8/22/2019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22657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FCFA4AC-08CC-42CE-BD01-C191750A04EC}" type="datetimeFigureOut">
              <a:rPr lang="en-US" smtClean="0"/>
              <a:t>8/22/2019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02335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A7A723-92A7-435B-B681-F25B092FEFEB}" type="datetimeFigureOut">
              <a:rPr lang="en-US" smtClean="0"/>
              <a:t>8/22/2019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41928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F170639-886C-4FCF-9EAB-ABB5DA3F3F4A}" type="datetimeFigureOut">
              <a:rPr lang="en-US" smtClean="0"/>
              <a:t>8/22/2019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54701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30651-31F4-45D2-98AE-A2108F41BC07}" type="datetimeFigureOut">
              <a:rPr lang="en-US" smtClean="0"/>
              <a:t>8/22/2019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26361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53789A-C914-4DB1-8815-80B5EC7335C5}" type="datetimeFigureOut">
              <a:rPr lang="en-US" smtClean="0"/>
              <a:t>8/22/2019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13925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6440AA-91A0-436F-8FDB-C0F939DCAE21}" type="datetimeFigureOut">
              <a:rPr lang="en-US" smtClean="0"/>
              <a:t>8/22/2019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03620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59FD0C-5451-4CA0-86AF-E70AE3279989}" type="datetimeFigureOut">
              <a:rPr lang="en-US" smtClean="0"/>
              <a:t>8/22/2019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9284522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59FD0C-5451-4CA0-86AF-E70AE3279989}" type="datetimeFigureOut">
              <a:rPr lang="en-US" smtClean="0"/>
              <a:t>8/22/2019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3559602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59FD0C-5451-4CA0-86AF-E70AE3279989}" type="datetimeFigureOut">
              <a:rPr lang="en-US" smtClean="0"/>
              <a:t>8/22/2019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2995865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59FD0C-5451-4CA0-86AF-E70AE3279989}" type="datetimeFigureOut">
              <a:rPr lang="en-US" smtClean="0"/>
              <a:t>8/22/2019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1416318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E59FD0C-5451-4CA0-86AF-E70AE3279989}" type="datetimeFigureOut">
              <a:rPr lang="en-US" smtClean="0"/>
              <a:t>8/22/2019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62851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E59FD0C-5451-4CA0-86AF-E70AE3279989}" type="datetimeFigureOut">
              <a:rPr lang="en-US" smtClean="0"/>
              <a:t>8/22/2019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2008555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33E54A-A8CA-48C1-9504-691B58049D29}" type="datetimeFigureOut">
              <a:rPr lang="en-US" smtClean="0"/>
              <a:t>8/22/2019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55272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F6C806-BBF7-471C-9527-881CE2266695}" type="datetimeFigureOut">
              <a:rPr lang="en-US" smtClean="0"/>
              <a:t>8/22/2019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62647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0E59FD0C-5451-4CA0-86AF-E70AE3279989}" type="datetimeFigureOut">
              <a:rPr lang="en-US" smtClean="0"/>
              <a:t>8/22/2019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45140503"/>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www.thinglink.com/scene/670030588752691200" TargetMode="Externa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799" y="1678624"/>
            <a:ext cx="9144000" cy="1641490"/>
          </a:xfrm>
        </p:spPr>
        <p:txBody>
          <a:bodyPr/>
          <a:lstStyle/>
          <a:p>
            <a:r>
              <a:rPr lang="en-US" dirty="0"/>
              <a:t>Swift </a:t>
            </a:r>
            <a:r>
              <a:rPr lang="en-US" dirty="0" smtClean="0"/>
              <a:t>Trust</a:t>
            </a:r>
            <a:endParaRPr lang="en-US" dirty="0"/>
          </a:p>
        </p:txBody>
      </p:sp>
      <p:sp>
        <p:nvSpPr>
          <p:cNvPr id="3" name="Subtitle 2"/>
          <p:cNvSpPr>
            <a:spLocks noGrp="1"/>
          </p:cNvSpPr>
          <p:nvPr>
            <p:ph type="subTitle" idx="1"/>
          </p:nvPr>
        </p:nvSpPr>
        <p:spPr>
          <a:xfrm>
            <a:off x="2209799" y="3694375"/>
            <a:ext cx="9144000" cy="1130843"/>
          </a:xfrm>
        </p:spPr>
        <p:txBody>
          <a:bodyPr>
            <a:noAutofit/>
          </a:bodyPr>
          <a:lstStyle/>
          <a:p>
            <a:r>
              <a:rPr lang="en-US" dirty="0" smtClean="0"/>
              <a:t>Building </a:t>
            </a:r>
            <a:r>
              <a:rPr lang="en-US" dirty="0"/>
              <a:t>Community </a:t>
            </a:r>
            <a:endParaRPr lang="en-US" dirty="0" smtClean="0"/>
          </a:p>
          <a:p>
            <a:r>
              <a:rPr lang="en-US" dirty="0" smtClean="0"/>
              <a:t>for </a:t>
            </a:r>
            <a:r>
              <a:rPr lang="en-US" dirty="0"/>
              <a:t>Student Success</a:t>
            </a:r>
          </a:p>
        </p:txBody>
      </p:sp>
      <p:sp>
        <p:nvSpPr>
          <p:cNvPr id="4" name="TextBox 3"/>
          <p:cNvSpPr txBox="1"/>
          <p:nvPr/>
        </p:nvSpPr>
        <p:spPr>
          <a:xfrm>
            <a:off x="4023359" y="5753685"/>
            <a:ext cx="7118252" cy="523220"/>
          </a:xfrm>
          <a:prstGeom prst="rect">
            <a:avLst/>
          </a:prstGeom>
          <a:noFill/>
        </p:spPr>
        <p:txBody>
          <a:bodyPr wrap="square" rtlCol="0">
            <a:spAutoFit/>
          </a:bodyPr>
          <a:lstStyle/>
          <a:p>
            <a:pPr algn="ctr"/>
            <a:r>
              <a:rPr lang="en-US" sz="2800" dirty="0" smtClean="0"/>
              <a:t>Presented by:  Kim George and Brice Olivier</a:t>
            </a:r>
            <a:endParaRPr lang="en-US" sz="2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878" y="1194447"/>
            <a:ext cx="4329443" cy="2312797"/>
          </a:xfrm>
          <a:prstGeom prst="rect">
            <a:avLst/>
          </a:prstGeom>
        </p:spPr>
      </p:pic>
    </p:spTree>
    <p:extLst>
      <p:ext uri="{BB962C8B-B14F-4D97-AF65-F5344CB8AC3E}">
        <p14:creationId xmlns:p14="http://schemas.microsoft.com/office/powerpoint/2010/main" val="901817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See</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97287" y="2318544"/>
            <a:ext cx="5080000" cy="3365500"/>
          </a:xfrm>
        </p:spPr>
      </p:pic>
    </p:spTree>
    <p:extLst>
      <p:ext uri="{BB962C8B-B14F-4D97-AF65-F5344CB8AC3E}">
        <p14:creationId xmlns:p14="http://schemas.microsoft.com/office/powerpoint/2010/main" val="29251860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They See</a:t>
            </a:r>
            <a:endParaRPr lang="en-US" dirty="0"/>
          </a:p>
        </p:txBody>
      </p:sp>
      <p:pic>
        <p:nvPicPr>
          <p:cNvPr id="8" name="Content Placeholder 7"/>
          <p:cNvPicPr>
            <a:picLocks noGrp="1" noChangeAspect="1"/>
          </p:cNvPicPr>
          <p:nvPr>
            <p:ph idx="1"/>
          </p:nvPr>
        </p:nvPicPr>
        <p:blipFill>
          <a:blip r:embed="rId2"/>
          <a:stretch>
            <a:fillRect/>
          </a:stretch>
        </p:blipFill>
        <p:spPr>
          <a:xfrm>
            <a:off x="3355110" y="1825625"/>
            <a:ext cx="5764354" cy="4351338"/>
          </a:xfrm>
          <a:prstGeom prst="rect">
            <a:avLst/>
          </a:prstGeom>
        </p:spPr>
      </p:pic>
    </p:spTree>
    <p:extLst>
      <p:ext uri="{BB962C8B-B14F-4D97-AF65-F5344CB8AC3E}">
        <p14:creationId xmlns:p14="http://schemas.microsoft.com/office/powerpoint/2010/main" val="1867375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Trust?</a:t>
            </a:r>
            <a:endParaRPr lang="en-US" dirty="0"/>
          </a:p>
        </p:txBody>
      </p:sp>
      <p:sp>
        <p:nvSpPr>
          <p:cNvPr id="3" name="Content Placeholder 2"/>
          <p:cNvSpPr>
            <a:spLocks noGrp="1"/>
          </p:cNvSpPr>
          <p:nvPr>
            <p:ph idx="1"/>
          </p:nvPr>
        </p:nvSpPr>
        <p:spPr/>
        <p:txBody>
          <a:bodyPr/>
          <a:lstStyle/>
          <a:p>
            <a:r>
              <a:rPr lang="en-US" dirty="0" err="1"/>
              <a:t>Wheeless</a:t>
            </a:r>
            <a:r>
              <a:rPr lang="en-US" dirty="0"/>
              <a:t> and </a:t>
            </a:r>
            <a:r>
              <a:rPr lang="en-US" dirty="0" err="1" smtClean="0"/>
              <a:t>Grotz</a:t>
            </a:r>
            <a:r>
              <a:rPr lang="en-US" dirty="0" smtClean="0"/>
              <a:t> (1977</a:t>
            </a:r>
            <a:r>
              <a:rPr lang="en-US" dirty="0"/>
              <a:t>) define individualized trust as:</a:t>
            </a:r>
          </a:p>
          <a:p>
            <a:pPr marL="0" indent="0">
              <a:buNone/>
            </a:pPr>
            <a:r>
              <a:rPr lang="en-US" sz="3200" i="1" dirty="0" smtClean="0"/>
              <a:t>	a </a:t>
            </a:r>
            <a:r>
              <a:rPr lang="en-US" sz="3200" i="1" u="sng" dirty="0"/>
              <a:t>process</a:t>
            </a:r>
            <a:r>
              <a:rPr lang="en-US" sz="3200" i="1" dirty="0"/>
              <a:t> </a:t>
            </a:r>
            <a:r>
              <a:rPr lang="en-US" sz="3200" i="1" dirty="0" smtClean="0"/>
              <a:t>of </a:t>
            </a:r>
            <a:r>
              <a:rPr lang="en-US" sz="3200" i="1" dirty="0"/>
              <a:t>holding certain </a:t>
            </a:r>
            <a:r>
              <a:rPr lang="en-US" sz="3200" i="1" dirty="0" smtClean="0"/>
              <a:t>	relevant</a:t>
            </a:r>
            <a:r>
              <a:rPr lang="en-US" sz="3200" i="1" dirty="0"/>
              <a:t>, </a:t>
            </a:r>
            <a:r>
              <a:rPr lang="en-US" sz="3200" i="1" dirty="0" smtClean="0"/>
              <a:t>favorable 	</a:t>
            </a:r>
            <a:r>
              <a:rPr lang="en-US" sz="3200" i="1" u="sng" dirty="0" smtClean="0"/>
              <a:t>perceptions</a:t>
            </a:r>
            <a:r>
              <a:rPr lang="en-US" sz="3200" i="1" dirty="0" smtClean="0"/>
              <a:t> </a:t>
            </a:r>
            <a:r>
              <a:rPr lang="en-US" sz="3200" i="1" dirty="0"/>
              <a:t>of another person which </a:t>
            </a:r>
            <a:r>
              <a:rPr lang="en-US" sz="3200" i="1" dirty="0" smtClean="0"/>
              <a:t>engender certain 	types </a:t>
            </a:r>
            <a:r>
              <a:rPr lang="en-US" sz="3200" i="1" dirty="0"/>
              <a:t>of </a:t>
            </a:r>
            <a:r>
              <a:rPr lang="en-US" sz="3200" i="1" u="sng" dirty="0"/>
              <a:t>dependent behaviors</a:t>
            </a:r>
            <a:r>
              <a:rPr lang="en-US" sz="3200" i="1" dirty="0"/>
              <a:t> in a </a:t>
            </a:r>
            <a:r>
              <a:rPr lang="en-US" sz="3200" i="1" u="sng" dirty="0"/>
              <a:t>risky situation</a:t>
            </a:r>
            <a:r>
              <a:rPr lang="en-US" sz="3200" i="1" dirty="0"/>
              <a:t> where </a:t>
            </a:r>
            <a:r>
              <a:rPr lang="en-US" sz="3200" i="1" dirty="0" smtClean="0"/>
              <a:t>	the </a:t>
            </a:r>
            <a:r>
              <a:rPr lang="en-US" sz="3200" i="1" dirty="0"/>
              <a:t>expected outcomes that are dependent upon that </a:t>
            </a:r>
            <a:r>
              <a:rPr lang="en-US" sz="3200" i="1" dirty="0" smtClean="0"/>
              <a:t>	other person(s</a:t>
            </a:r>
            <a:r>
              <a:rPr lang="en-US" sz="3200" i="1" dirty="0"/>
              <a:t>) are </a:t>
            </a:r>
            <a:r>
              <a:rPr lang="en-US" sz="3200" i="1" u="sng" dirty="0"/>
              <a:t>not known</a:t>
            </a:r>
            <a:r>
              <a:rPr lang="en-US" sz="3200" i="1" dirty="0"/>
              <a:t> with certainty. </a:t>
            </a:r>
          </a:p>
        </p:txBody>
      </p:sp>
    </p:spTree>
    <p:extLst>
      <p:ext uri="{BB962C8B-B14F-4D97-AF65-F5344CB8AC3E}">
        <p14:creationId xmlns:p14="http://schemas.microsoft.com/office/powerpoint/2010/main" val="12699606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t>
            </a:r>
            <a:r>
              <a:rPr lang="en-US" dirty="0" smtClean="0"/>
              <a:t>Swift Trust</a:t>
            </a:r>
            <a:r>
              <a:rPr lang="en-US" dirty="0"/>
              <a:t>?</a:t>
            </a:r>
          </a:p>
        </p:txBody>
      </p:sp>
      <p:sp>
        <p:nvSpPr>
          <p:cNvPr id="3" name="Content Placeholder 2"/>
          <p:cNvSpPr>
            <a:spLocks noGrp="1"/>
          </p:cNvSpPr>
          <p:nvPr>
            <p:ph idx="1"/>
          </p:nvPr>
        </p:nvSpPr>
        <p:spPr/>
        <p:txBody>
          <a:bodyPr/>
          <a:lstStyle/>
          <a:p>
            <a:r>
              <a:rPr lang="en-US" dirty="0" smtClean="0"/>
              <a:t>“…is a</a:t>
            </a:r>
            <a:r>
              <a:rPr lang="en-US" dirty="0"/>
              <a:t> concept found within </a:t>
            </a:r>
            <a:r>
              <a:rPr lang="en-US" b="1" dirty="0"/>
              <a:t>temporary groups</a:t>
            </a:r>
            <a:r>
              <a:rPr lang="en-US" dirty="0"/>
              <a:t> or teams, and this can be applied to classes. "Swift trust" entails someone being willing to "suspend doubt" about whether others who are not known to them can be depended upon to help with a task at hand and will be beneficial</a:t>
            </a:r>
            <a:r>
              <a:rPr lang="en-US" dirty="0" smtClean="0"/>
              <a:t>.” (Mills, 2016)</a:t>
            </a:r>
          </a:p>
          <a:p>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3855779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is Swift Trust important?</a:t>
            </a:r>
            <a:endParaRPr lang="en-US" dirty="0"/>
          </a:p>
        </p:txBody>
      </p:sp>
      <p:sp>
        <p:nvSpPr>
          <p:cNvPr id="3" name="Content Placeholder 2"/>
          <p:cNvSpPr>
            <a:spLocks noGrp="1"/>
          </p:cNvSpPr>
          <p:nvPr>
            <p:ph idx="1"/>
          </p:nvPr>
        </p:nvSpPr>
        <p:spPr/>
        <p:txBody>
          <a:bodyPr/>
          <a:lstStyle/>
          <a:p>
            <a:r>
              <a:rPr lang="en-US" dirty="0"/>
              <a:t>Education is risky.  Students are not sure of the outcomes.  </a:t>
            </a:r>
            <a:endParaRPr lang="en-US" dirty="0" smtClean="0"/>
          </a:p>
          <a:p>
            <a:endParaRPr lang="en-US" dirty="0"/>
          </a:p>
          <a:p>
            <a:r>
              <a:rPr lang="en-US" dirty="0"/>
              <a:t>To admit dependency is difficult</a:t>
            </a:r>
            <a:r>
              <a:rPr lang="en-US" dirty="0" smtClean="0"/>
              <a:t>.</a:t>
            </a:r>
          </a:p>
          <a:p>
            <a:endParaRPr lang="en-US" dirty="0"/>
          </a:p>
          <a:p>
            <a:r>
              <a:rPr lang="en-US" dirty="0" smtClean="0"/>
              <a:t>Students who feel comfortable within the classroom and greater community are more likely to be successful.</a:t>
            </a:r>
          </a:p>
          <a:p>
            <a:endParaRPr lang="en-US" dirty="0"/>
          </a:p>
          <a:p>
            <a:endParaRPr lang="en-US" dirty="0"/>
          </a:p>
          <a:p>
            <a:endParaRPr lang="en-US" dirty="0"/>
          </a:p>
        </p:txBody>
      </p:sp>
    </p:spTree>
    <p:extLst>
      <p:ext uri="{BB962C8B-B14F-4D97-AF65-F5344CB8AC3E}">
        <p14:creationId xmlns:p14="http://schemas.microsoft.com/office/powerpoint/2010/main" val="3185293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255" y="148994"/>
            <a:ext cx="10515600" cy="1325563"/>
          </a:xfrm>
        </p:spPr>
        <p:txBody>
          <a:bodyPr/>
          <a:lstStyle/>
          <a:p>
            <a:r>
              <a:rPr lang="en-US" dirty="0" smtClean="0"/>
              <a:t>Research</a:t>
            </a:r>
            <a:endParaRPr lang="en-US" dirty="0"/>
          </a:p>
        </p:txBody>
      </p:sp>
      <p:sp>
        <p:nvSpPr>
          <p:cNvPr id="3" name="Content Placeholder 2"/>
          <p:cNvSpPr>
            <a:spLocks noGrp="1"/>
          </p:cNvSpPr>
          <p:nvPr>
            <p:ph idx="1"/>
          </p:nvPr>
        </p:nvSpPr>
        <p:spPr>
          <a:xfrm>
            <a:off x="1128313" y="1145933"/>
            <a:ext cx="10233800" cy="5109883"/>
          </a:xfrm>
        </p:spPr>
        <p:txBody>
          <a:bodyPr>
            <a:normAutofit fontScale="92500" lnSpcReduction="10000"/>
          </a:bodyPr>
          <a:lstStyle/>
          <a:p>
            <a:pPr marL="0" indent="0">
              <a:buNone/>
            </a:pPr>
            <a:r>
              <a:rPr lang="en-US" dirty="0" smtClean="0"/>
              <a:t>Students who build a relationship of trust with faculty have a higher retention rate.  </a:t>
            </a:r>
          </a:p>
          <a:p>
            <a:endParaRPr lang="en-US" dirty="0"/>
          </a:p>
          <a:p>
            <a:pPr marL="0" indent="0">
              <a:buNone/>
            </a:pPr>
            <a:r>
              <a:rPr lang="en-US" dirty="0" smtClean="0"/>
              <a:t>Benefits of Swift Trust: </a:t>
            </a:r>
          </a:p>
          <a:p>
            <a:r>
              <a:rPr lang="en-US" dirty="0" smtClean="0"/>
              <a:t>greater </a:t>
            </a:r>
            <a:r>
              <a:rPr lang="en-US" dirty="0"/>
              <a:t>academic and cognitive development (</a:t>
            </a:r>
            <a:r>
              <a:rPr lang="en-US" dirty="0" err="1"/>
              <a:t>Terenzini</a:t>
            </a:r>
            <a:r>
              <a:rPr lang="en-US" dirty="0"/>
              <a:t>, </a:t>
            </a:r>
            <a:r>
              <a:rPr lang="en-US" dirty="0" err="1"/>
              <a:t>Pascarella</a:t>
            </a:r>
            <a:r>
              <a:rPr lang="en-US" dirty="0"/>
              <a:t>, &amp; </a:t>
            </a:r>
            <a:r>
              <a:rPr lang="en-US" dirty="0" err="1"/>
              <a:t>Blimling</a:t>
            </a:r>
            <a:r>
              <a:rPr lang="en-US" dirty="0"/>
              <a:t>, </a:t>
            </a:r>
            <a:r>
              <a:rPr lang="en-US" dirty="0" smtClean="0"/>
              <a:t>1996)</a:t>
            </a:r>
          </a:p>
          <a:p>
            <a:r>
              <a:rPr lang="en-US" dirty="0" smtClean="0"/>
              <a:t>higher </a:t>
            </a:r>
            <a:r>
              <a:rPr lang="en-US" dirty="0"/>
              <a:t>educational aspirations (</a:t>
            </a:r>
            <a:r>
              <a:rPr lang="en-US" dirty="0" err="1"/>
              <a:t>Pascarella</a:t>
            </a:r>
            <a:r>
              <a:rPr lang="en-US" dirty="0"/>
              <a:t> &amp; </a:t>
            </a:r>
            <a:r>
              <a:rPr lang="en-US" dirty="0" err="1"/>
              <a:t>Terenzini</a:t>
            </a:r>
            <a:r>
              <a:rPr lang="en-US" dirty="0"/>
              <a:t>, </a:t>
            </a:r>
            <a:r>
              <a:rPr lang="en-US" dirty="0" smtClean="0"/>
              <a:t>1991)</a:t>
            </a:r>
          </a:p>
          <a:p>
            <a:r>
              <a:rPr lang="en-US" dirty="0" smtClean="0"/>
              <a:t>greater </a:t>
            </a:r>
            <a:r>
              <a:rPr lang="en-US" dirty="0"/>
              <a:t>levels of academic integration into </a:t>
            </a:r>
            <a:r>
              <a:rPr lang="en-US" dirty="0" smtClean="0"/>
              <a:t>the college </a:t>
            </a:r>
            <a:r>
              <a:rPr lang="en-US" dirty="0"/>
              <a:t>(</a:t>
            </a:r>
            <a:r>
              <a:rPr lang="en-US" dirty="0" err="1"/>
              <a:t>Milem</a:t>
            </a:r>
            <a:r>
              <a:rPr lang="en-US" dirty="0"/>
              <a:t> &amp; Berger, </a:t>
            </a:r>
            <a:r>
              <a:rPr lang="en-US" dirty="0" smtClean="0"/>
              <a:t>1997)</a:t>
            </a:r>
          </a:p>
          <a:p>
            <a:r>
              <a:rPr lang="en-US" dirty="0" smtClean="0"/>
              <a:t>increased </a:t>
            </a:r>
            <a:r>
              <a:rPr lang="en-US" dirty="0"/>
              <a:t>feelings of affirmation, confidence, and self-worth (</a:t>
            </a:r>
            <a:r>
              <a:rPr lang="en-US" dirty="0" err="1"/>
              <a:t>Kuh</a:t>
            </a:r>
            <a:r>
              <a:rPr lang="en-US" dirty="0"/>
              <a:t>, 1995</a:t>
            </a:r>
            <a:r>
              <a:rPr lang="en-US" dirty="0" smtClean="0"/>
              <a:t>).</a:t>
            </a:r>
          </a:p>
          <a:p>
            <a:r>
              <a:rPr lang="en-US" dirty="0"/>
              <a:t>i</a:t>
            </a:r>
            <a:r>
              <a:rPr lang="en-US" dirty="0" smtClean="0"/>
              <a:t>ncreased preparation for employment (</a:t>
            </a:r>
            <a:r>
              <a:rPr lang="en-US" dirty="0"/>
              <a:t>Robert, Lionel &amp; Dennis, Alan &amp; Hung, </a:t>
            </a:r>
            <a:r>
              <a:rPr lang="en-US" dirty="0" smtClean="0"/>
              <a:t>Yu-Ting, 2009</a:t>
            </a:r>
            <a:r>
              <a:rPr lang="en-US" dirty="0"/>
              <a:t>)</a:t>
            </a:r>
          </a:p>
        </p:txBody>
      </p:sp>
    </p:spTree>
    <p:extLst>
      <p:ext uri="{BB962C8B-B14F-4D97-AF65-F5344CB8AC3E}">
        <p14:creationId xmlns:p14="http://schemas.microsoft.com/office/powerpoint/2010/main" val="13654889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Challenge</a:t>
            </a:r>
            <a:endParaRPr lang="en-US" dirty="0"/>
          </a:p>
        </p:txBody>
      </p:sp>
      <p:sp>
        <p:nvSpPr>
          <p:cNvPr id="3" name="Content Placeholder 2"/>
          <p:cNvSpPr>
            <a:spLocks noGrp="1"/>
          </p:cNvSpPr>
          <p:nvPr>
            <p:ph idx="1"/>
          </p:nvPr>
        </p:nvSpPr>
        <p:spPr/>
        <p:txBody>
          <a:bodyPr/>
          <a:lstStyle/>
          <a:p>
            <a:r>
              <a:rPr lang="en-US" sz="3200" dirty="0" smtClean="0"/>
              <a:t>Swift Trust is not always well developed after the first day</a:t>
            </a:r>
          </a:p>
          <a:p>
            <a:pPr lvl="1"/>
            <a:r>
              <a:rPr lang="en-US" sz="2800" dirty="0" smtClean="0"/>
              <a:t>Goldsmith </a:t>
            </a:r>
            <a:r>
              <a:rPr lang="en-US" sz="2800" dirty="0"/>
              <a:t>and Albrecht (1993) found only 2.8% of 143 students had talked to an instructor outside of class about an exam. </a:t>
            </a:r>
            <a:endParaRPr lang="en-US" sz="2800" dirty="0" smtClean="0"/>
          </a:p>
          <a:p>
            <a:pPr lvl="1"/>
            <a:r>
              <a:rPr lang="en-US" sz="2800" dirty="0" err="1" smtClean="0"/>
              <a:t>Fusani</a:t>
            </a:r>
            <a:r>
              <a:rPr lang="en-US" sz="2800" dirty="0" smtClean="0"/>
              <a:t> </a:t>
            </a:r>
            <a:r>
              <a:rPr lang="en-US" sz="2800" dirty="0"/>
              <a:t>(1994) </a:t>
            </a:r>
            <a:r>
              <a:rPr lang="en-US" sz="2800" dirty="0" smtClean="0"/>
              <a:t>found </a:t>
            </a:r>
            <a:r>
              <a:rPr lang="en-US" sz="2800" dirty="0"/>
              <a:t>that 23% of the students surveyed had never visited or informally chatted with the instructor, </a:t>
            </a:r>
            <a:r>
              <a:rPr lang="en-US" sz="2800" dirty="0" smtClean="0"/>
              <a:t>and 50</a:t>
            </a:r>
            <a:r>
              <a:rPr lang="en-US" sz="2800" dirty="0"/>
              <a:t>% had two or less contacts.</a:t>
            </a:r>
          </a:p>
          <a:p>
            <a:endParaRPr lang="en-US" dirty="0"/>
          </a:p>
        </p:txBody>
      </p:sp>
    </p:spTree>
    <p:extLst>
      <p:ext uri="{BB962C8B-B14F-4D97-AF65-F5344CB8AC3E}">
        <p14:creationId xmlns:p14="http://schemas.microsoft.com/office/powerpoint/2010/main" val="23120200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1872" y="766482"/>
            <a:ext cx="8595360" cy="5413655"/>
          </a:xfrm>
        </p:spPr>
        <p:txBody>
          <a:bodyPr>
            <a:normAutofit/>
          </a:bodyPr>
          <a:lstStyle/>
          <a:p>
            <a:pPr marL="0" indent="0">
              <a:buNone/>
            </a:pPr>
            <a:r>
              <a:rPr lang="en-US" sz="4400" dirty="0" smtClean="0"/>
              <a:t>Questions We Hope to Answer:</a:t>
            </a:r>
          </a:p>
          <a:p>
            <a:pPr marL="0" indent="0">
              <a:buNone/>
            </a:pPr>
            <a:endParaRPr lang="en-US" sz="3600" dirty="0" smtClean="0"/>
          </a:p>
          <a:p>
            <a:r>
              <a:rPr lang="en-US" sz="3600" dirty="0" smtClean="0"/>
              <a:t>How can we build swift trust in our classrooms?</a:t>
            </a:r>
          </a:p>
          <a:p>
            <a:r>
              <a:rPr lang="en-US" sz="3600" dirty="0" smtClean="0"/>
              <a:t>How can we get our students to trust in us (their instructors) and in their fellow students?</a:t>
            </a:r>
          </a:p>
          <a:p>
            <a:r>
              <a:rPr lang="en-US" sz="3600" dirty="0" smtClean="0"/>
              <a:t>How do we build trust in our online classes as well as our face-to-face classes?</a:t>
            </a:r>
          </a:p>
          <a:p>
            <a:pPr marL="0" indent="0">
              <a:buNone/>
            </a:pPr>
            <a:endParaRPr lang="en-US" sz="3600" dirty="0"/>
          </a:p>
        </p:txBody>
      </p:sp>
    </p:spTree>
    <p:extLst>
      <p:ext uri="{BB962C8B-B14F-4D97-AF65-F5344CB8AC3E}">
        <p14:creationId xmlns:p14="http://schemas.microsoft.com/office/powerpoint/2010/main" val="768407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Ideas for the Start of Any Class</a:t>
            </a:r>
            <a:endParaRPr lang="en-US" dirty="0"/>
          </a:p>
        </p:txBody>
      </p:sp>
      <p:sp>
        <p:nvSpPr>
          <p:cNvPr id="3" name="Content Placeholder 2"/>
          <p:cNvSpPr>
            <a:spLocks noGrp="1"/>
          </p:cNvSpPr>
          <p:nvPr>
            <p:ph idx="1"/>
          </p:nvPr>
        </p:nvSpPr>
        <p:spPr/>
        <p:txBody>
          <a:bodyPr/>
          <a:lstStyle/>
          <a:p>
            <a:r>
              <a:rPr lang="en-US" sz="3200" dirty="0" smtClean="0"/>
              <a:t>Establish communication between student and students: </a:t>
            </a:r>
          </a:p>
          <a:p>
            <a:pPr marL="514350" indent="-514350">
              <a:buFont typeface="+mj-lt"/>
              <a:buAutoNum type="arabicPeriod"/>
            </a:pPr>
            <a:r>
              <a:rPr lang="en-US" sz="3200" dirty="0" smtClean="0"/>
              <a:t>Icebreakers for the first day--in class or via discussion board</a:t>
            </a:r>
          </a:p>
          <a:p>
            <a:pPr marL="514350" indent="-514350">
              <a:buFont typeface="+mj-lt"/>
              <a:buAutoNum type="arabicPeriod"/>
            </a:pPr>
            <a:r>
              <a:rPr lang="en-US" sz="3200" dirty="0" smtClean="0"/>
              <a:t>Remind students that “</a:t>
            </a:r>
            <a:r>
              <a:rPr lang="en-US" sz="3200" dirty="0" err="1" smtClean="0"/>
              <a:t>classlist</a:t>
            </a:r>
            <a:r>
              <a:rPr lang="en-US" sz="3200" dirty="0" smtClean="0"/>
              <a:t>” is on D2L and students may contact each other.</a:t>
            </a:r>
          </a:p>
          <a:p>
            <a:pPr marL="514350" indent="-514350">
              <a:buFont typeface="+mj-lt"/>
              <a:buAutoNum type="arabicPeriod"/>
            </a:pPr>
            <a:r>
              <a:rPr lang="en-US" sz="3200" dirty="0" smtClean="0"/>
              <a:t>Have students share contact information with others in the class.</a:t>
            </a:r>
          </a:p>
          <a:p>
            <a:endParaRPr lang="en-US" dirty="0" smtClean="0"/>
          </a:p>
          <a:p>
            <a:endParaRPr lang="en-US" dirty="0"/>
          </a:p>
        </p:txBody>
      </p:sp>
    </p:spTree>
    <p:extLst>
      <p:ext uri="{BB962C8B-B14F-4D97-AF65-F5344CB8AC3E}">
        <p14:creationId xmlns:p14="http://schemas.microsoft.com/office/powerpoint/2010/main" val="37703008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Ideas for the Start of Any Class</a:t>
            </a:r>
            <a:endParaRPr lang="en-US" dirty="0"/>
          </a:p>
        </p:txBody>
      </p:sp>
      <p:sp>
        <p:nvSpPr>
          <p:cNvPr id="3" name="Content Placeholder 2"/>
          <p:cNvSpPr>
            <a:spLocks noGrp="1"/>
          </p:cNvSpPr>
          <p:nvPr>
            <p:ph idx="1"/>
          </p:nvPr>
        </p:nvSpPr>
        <p:spPr/>
        <p:txBody>
          <a:bodyPr>
            <a:normAutofit lnSpcReduction="10000"/>
          </a:bodyPr>
          <a:lstStyle/>
          <a:p>
            <a:r>
              <a:rPr lang="en-US" dirty="0"/>
              <a:t>Establish communication between </a:t>
            </a:r>
            <a:r>
              <a:rPr lang="en-US" dirty="0" smtClean="0"/>
              <a:t>students </a:t>
            </a:r>
            <a:r>
              <a:rPr lang="en-US" dirty="0"/>
              <a:t>and </a:t>
            </a:r>
            <a:r>
              <a:rPr lang="en-US" dirty="0" smtClean="0"/>
              <a:t>faculty: </a:t>
            </a:r>
          </a:p>
          <a:p>
            <a:pPr marL="514350" indent="-514350">
              <a:buFont typeface="+mj-lt"/>
              <a:buAutoNum type="arabicPeriod"/>
            </a:pPr>
            <a:r>
              <a:rPr lang="en-US" dirty="0"/>
              <a:t>Email assignment in first week (gets them to feel comfortable </a:t>
            </a:r>
            <a:r>
              <a:rPr lang="en-US" dirty="0" smtClean="0"/>
              <a:t>emailing faculty </a:t>
            </a:r>
            <a:r>
              <a:rPr lang="en-US" dirty="0"/>
              <a:t>and confirms they CAN </a:t>
            </a:r>
            <a:r>
              <a:rPr lang="en-US" dirty="0" smtClean="0"/>
              <a:t>email)</a:t>
            </a:r>
          </a:p>
          <a:p>
            <a:pPr marL="514350" indent="-514350">
              <a:buFont typeface="+mj-lt"/>
              <a:buAutoNum type="arabicPeriod"/>
            </a:pPr>
            <a:r>
              <a:rPr lang="en-US" dirty="0" smtClean="0"/>
              <a:t>Syllabus format—does our traditional format work now?</a:t>
            </a:r>
          </a:p>
          <a:p>
            <a:pPr marL="514350" indent="-514350">
              <a:buFont typeface="+mj-lt"/>
              <a:buAutoNum type="arabicPeriod"/>
            </a:pPr>
            <a:r>
              <a:rPr lang="en-US" dirty="0"/>
              <a:t>A</a:t>
            </a:r>
            <a:r>
              <a:rPr lang="en-US" dirty="0" smtClean="0"/>
              <a:t> D2L </a:t>
            </a:r>
            <a:r>
              <a:rPr lang="en-US" dirty="0"/>
              <a:t>shell that:</a:t>
            </a:r>
          </a:p>
          <a:p>
            <a:pPr marL="457200" indent="174625">
              <a:buFont typeface="Wingdings" panose="05000000000000000000" pitchFamily="2" charset="2"/>
              <a:buChar char="v"/>
            </a:pPr>
            <a:r>
              <a:rPr lang="en-US" dirty="0" smtClean="0"/>
              <a:t> </a:t>
            </a:r>
            <a:r>
              <a:rPr lang="en-US" dirty="0"/>
              <a:t>Looks professional </a:t>
            </a:r>
          </a:p>
          <a:p>
            <a:pPr marL="457200" indent="174625">
              <a:buFont typeface="Wingdings" panose="05000000000000000000" pitchFamily="2" charset="2"/>
              <a:buChar char="v"/>
            </a:pPr>
            <a:r>
              <a:rPr lang="en-US" dirty="0" smtClean="0"/>
              <a:t> Is simple </a:t>
            </a:r>
            <a:r>
              <a:rPr lang="en-US" dirty="0"/>
              <a:t>to use </a:t>
            </a:r>
          </a:p>
          <a:p>
            <a:pPr marL="457200" indent="174625">
              <a:buFont typeface="Wingdings" panose="05000000000000000000" pitchFamily="2" charset="2"/>
              <a:buChar char="v"/>
            </a:pPr>
            <a:r>
              <a:rPr lang="en-US" dirty="0" smtClean="0"/>
              <a:t> Has clear </a:t>
            </a:r>
            <a:r>
              <a:rPr lang="en-US" dirty="0"/>
              <a:t>navigation </a:t>
            </a:r>
          </a:p>
          <a:p>
            <a:pPr marL="457200" indent="174625">
              <a:buFont typeface="Wingdings" panose="05000000000000000000" pitchFamily="2" charset="2"/>
              <a:buChar char="v"/>
            </a:pPr>
            <a:r>
              <a:rPr lang="en-US" dirty="0" smtClean="0"/>
              <a:t> Makes it easy </a:t>
            </a:r>
            <a:r>
              <a:rPr lang="en-US" dirty="0"/>
              <a:t>to find the most important information</a:t>
            </a:r>
          </a:p>
          <a:p>
            <a:pPr marL="514350" indent="-514350">
              <a:buFont typeface="+mj-lt"/>
              <a:buAutoNum type="arabicPeriod"/>
            </a:pPr>
            <a:endParaRPr lang="en-US" dirty="0"/>
          </a:p>
          <a:p>
            <a:endParaRPr lang="en-US" dirty="0"/>
          </a:p>
        </p:txBody>
      </p:sp>
    </p:spTree>
    <p:extLst>
      <p:ext uri="{BB962C8B-B14F-4D97-AF65-F5344CB8AC3E}">
        <p14:creationId xmlns:p14="http://schemas.microsoft.com/office/powerpoint/2010/main" val="1703160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Messages for the Start of Any Class</a:t>
            </a:r>
            <a:endParaRPr lang="en-US" dirty="0"/>
          </a:p>
        </p:txBody>
      </p:sp>
      <p:sp>
        <p:nvSpPr>
          <p:cNvPr id="3" name="Content Placeholder 2"/>
          <p:cNvSpPr>
            <a:spLocks noGrp="1"/>
          </p:cNvSpPr>
          <p:nvPr>
            <p:ph idx="1"/>
          </p:nvPr>
        </p:nvSpPr>
        <p:spPr/>
        <p:txBody>
          <a:bodyPr/>
          <a:lstStyle/>
          <a:p>
            <a:pPr lvl="0"/>
            <a:r>
              <a:rPr lang="en-US" dirty="0" smtClean="0"/>
              <a:t>Convey EVERYONE </a:t>
            </a:r>
            <a:r>
              <a:rPr lang="en-US" dirty="0"/>
              <a:t>can pass.  </a:t>
            </a:r>
            <a:r>
              <a:rPr lang="en-US" dirty="0" smtClean="0"/>
              <a:t>Avoid the “</a:t>
            </a:r>
            <a:r>
              <a:rPr lang="en-US" dirty="0"/>
              <a:t>Look Right.  Look Left</a:t>
            </a:r>
            <a:r>
              <a:rPr lang="en-US" dirty="0" smtClean="0"/>
              <a:t>. One of you won’t be here at the end of the semester.”</a:t>
            </a:r>
            <a:endParaRPr lang="en-US" dirty="0"/>
          </a:p>
          <a:p>
            <a:pPr lvl="0"/>
            <a:endParaRPr lang="en-US" dirty="0" smtClean="0"/>
          </a:p>
          <a:p>
            <a:pPr lvl="0"/>
            <a:r>
              <a:rPr lang="en-US" dirty="0" smtClean="0"/>
              <a:t>Convey </a:t>
            </a:r>
            <a:r>
              <a:rPr lang="en-US" dirty="0"/>
              <a:t>“I am here to help” rather than “I am better than </a:t>
            </a:r>
            <a:r>
              <a:rPr lang="en-US" dirty="0" smtClean="0"/>
              <a:t>you.”</a:t>
            </a:r>
          </a:p>
          <a:p>
            <a:pPr lvl="0"/>
            <a:endParaRPr lang="en-US" dirty="0" smtClean="0"/>
          </a:p>
          <a:p>
            <a:pPr lvl="0"/>
            <a:r>
              <a:rPr lang="en-US" dirty="0" smtClean="0"/>
              <a:t>Emphasize how the class matters in the real world.  </a:t>
            </a:r>
            <a:endParaRPr lang="en-US" dirty="0"/>
          </a:p>
          <a:p>
            <a:pPr lvl="0"/>
            <a:endParaRPr lang="en-US" dirty="0" smtClean="0"/>
          </a:p>
          <a:p>
            <a:pPr lvl="0"/>
            <a:r>
              <a:rPr lang="en-US" dirty="0" smtClean="0"/>
              <a:t>Emphasize how the class will help them in their careers or in future classes.</a:t>
            </a:r>
          </a:p>
          <a:p>
            <a:pPr marL="0" indent="0">
              <a:buNone/>
            </a:pPr>
            <a:endParaRPr lang="en-US" dirty="0"/>
          </a:p>
        </p:txBody>
      </p:sp>
    </p:spTree>
    <p:extLst>
      <p:ext uri="{BB962C8B-B14F-4D97-AF65-F5344CB8AC3E}">
        <p14:creationId xmlns:p14="http://schemas.microsoft.com/office/powerpoint/2010/main" val="10420853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562" y="351678"/>
            <a:ext cx="2528047" cy="2808381"/>
          </a:xfrm>
        </p:spPr>
        <p:txBody>
          <a:bodyPr>
            <a:normAutofit fontScale="90000"/>
          </a:bodyPr>
          <a:lstStyle/>
          <a:p>
            <a:r>
              <a:rPr lang="en-US" dirty="0" smtClean="0"/>
              <a:t>Syllabi</a:t>
            </a:r>
            <a:br>
              <a:rPr lang="en-US" dirty="0" smtClean="0"/>
            </a:br>
            <a:r>
              <a:rPr lang="en-US" dirty="0" smtClean="0"/>
              <a:t>that </a:t>
            </a:r>
            <a:br>
              <a:rPr lang="en-US" dirty="0" smtClean="0"/>
            </a:br>
            <a:r>
              <a:rPr lang="en-US" dirty="0" smtClean="0"/>
              <a:t>Connect</a:t>
            </a:r>
            <a:endParaRPr lang="en-US" dirty="0"/>
          </a:p>
        </p:txBody>
      </p:sp>
      <p:pic>
        <p:nvPicPr>
          <p:cNvPr id="4" name="Content Placeholder 3"/>
          <p:cNvPicPr>
            <a:picLocks noGrp="1" noChangeAspect="1"/>
          </p:cNvPicPr>
          <p:nvPr>
            <p:ph idx="1"/>
          </p:nvPr>
        </p:nvPicPr>
        <p:blipFill>
          <a:blip r:embed="rId2"/>
          <a:stretch>
            <a:fillRect/>
          </a:stretch>
        </p:blipFill>
        <p:spPr>
          <a:xfrm>
            <a:off x="2554940" y="195879"/>
            <a:ext cx="3541165" cy="4409277"/>
          </a:xfrm>
          <a:prstGeom prst="rect">
            <a:avLst/>
          </a:prstGeom>
        </p:spPr>
      </p:pic>
      <p:pic>
        <p:nvPicPr>
          <p:cNvPr id="6" name="Picture 5"/>
          <p:cNvPicPr>
            <a:picLocks noChangeAspect="1"/>
          </p:cNvPicPr>
          <p:nvPr/>
        </p:nvPicPr>
        <p:blipFill>
          <a:blip r:embed="rId3"/>
          <a:stretch>
            <a:fillRect/>
          </a:stretch>
        </p:blipFill>
        <p:spPr>
          <a:xfrm>
            <a:off x="8230612" y="195879"/>
            <a:ext cx="3205020" cy="4308886"/>
          </a:xfrm>
          <a:prstGeom prst="rect">
            <a:avLst/>
          </a:prstGeom>
        </p:spPr>
      </p:pic>
      <p:pic>
        <p:nvPicPr>
          <p:cNvPr id="7" name="Picture 6"/>
          <p:cNvPicPr>
            <a:picLocks noChangeAspect="1"/>
          </p:cNvPicPr>
          <p:nvPr/>
        </p:nvPicPr>
        <p:blipFill>
          <a:blip r:embed="rId4"/>
          <a:stretch>
            <a:fillRect/>
          </a:stretch>
        </p:blipFill>
        <p:spPr>
          <a:xfrm>
            <a:off x="5943308" y="4235824"/>
            <a:ext cx="3628612" cy="2508984"/>
          </a:xfrm>
          <a:prstGeom prst="rect">
            <a:avLst/>
          </a:prstGeom>
        </p:spPr>
      </p:pic>
      <p:sp>
        <p:nvSpPr>
          <p:cNvPr id="8" name="TextBox 7"/>
          <p:cNvSpPr txBox="1"/>
          <p:nvPr/>
        </p:nvSpPr>
        <p:spPr>
          <a:xfrm>
            <a:off x="9910482" y="4605156"/>
            <a:ext cx="2151530" cy="307777"/>
          </a:xfrm>
          <a:prstGeom prst="rect">
            <a:avLst/>
          </a:prstGeom>
          <a:noFill/>
        </p:spPr>
        <p:txBody>
          <a:bodyPr wrap="square" rtlCol="0">
            <a:spAutoFit/>
          </a:bodyPr>
          <a:lstStyle/>
          <a:p>
            <a:r>
              <a:rPr lang="en-US" sz="1400" dirty="0" smtClean="0"/>
              <a:t>Using Microsoft Publisher</a:t>
            </a:r>
            <a:endParaRPr lang="en-US" sz="1400" dirty="0"/>
          </a:p>
        </p:txBody>
      </p:sp>
      <p:sp>
        <p:nvSpPr>
          <p:cNvPr id="9" name="TextBox 8"/>
          <p:cNvSpPr txBox="1"/>
          <p:nvPr/>
        </p:nvSpPr>
        <p:spPr>
          <a:xfrm>
            <a:off x="9762565" y="6360459"/>
            <a:ext cx="2205317" cy="338554"/>
          </a:xfrm>
          <a:prstGeom prst="rect">
            <a:avLst/>
          </a:prstGeom>
          <a:noFill/>
        </p:spPr>
        <p:txBody>
          <a:bodyPr wrap="square" rtlCol="0">
            <a:spAutoFit/>
          </a:bodyPr>
          <a:lstStyle/>
          <a:p>
            <a:r>
              <a:rPr lang="en-US" sz="1600" dirty="0" smtClean="0"/>
              <a:t>Using </a:t>
            </a:r>
            <a:r>
              <a:rPr lang="en-US" sz="1600" dirty="0" err="1" smtClean="0"/>
              <a:t>PiktoChart</a:t>
            </a:r>
            <a:endParaRPr lang="en-US" sz="1600" dirty="0"/>
          </a:p>
        </p:txBody>
      </p:sp>
      <p:sp>
        <p:nvSpPr>
          <p:cNvPr id="11" name="TextBox 10"/>
          <p:cNvSpPr txBox="1"/>
          <p:nvPr/>
        </p:nvSpPr>
        <p:spPr>
          <a:xfrm>
            <a:off x="6099465" y="399770"/>
            <a:ext cx="1867867" cy="307777"/>
          </a:xfrm>
          <a:prstGeom prst="rect">
            <a:avLst/>
          </a:prstGeom>
          <a:noFill/>
        </p:spPr>
        <p:txBody>
          <a:bodyPr wrap="square" rtlCol="0">
            <a:spAutoFit/>
          </a:bodyPr>
          <a:lstStyle/>
          <a:p>
            <a:r>
              <a:rPr lang="en-US" sz="1400" dirty="0" smtClean="0"/>
              <a:t>Using </a:t>
            </a:r>
            <a:r>
              <a:rPr lang="en-US" sz="1400" dirty="0" err="1" smtClean="0"/>
              <a:t>ComicBook</a:t>
            </a:r>
            <a:r>
              <a:rPr lang="en-US" sz="1400" dirty="0" smtClean="0"/>
              <a:t> App</a:t>
            </a:r>
            <a:endParaRPr lang="en-US" sz="1400" dirty="0"/>
          </a:p>
        </p:txBody>
      </p:sp>
      <p:sp>
        <p:nvSpPr>
          <p:cNvPr id="5" name="TextBox 4"/>
          <p:cNvSpPr txBox="1"/>
          <p:nvPr/>
        </p:nvSpPr>
        <p:spPr>
          <a:xfrm>
            <a:off x="3089048" y="5154107"/>
            <a:ext cx="1981095" cy="1692771"/>
          </a:xfrm>
          <a:prstGeom prst="rect">
            <a:avLst/>
          </a:prstGeom>
          <a:noFill/>
        </p:spPr>
        <p:txBody>
          <a:bodyPr wrap="square" rtlCol="0">
            <a:spAutoFit/>
          </a:bodyPr>
          <a:lstStyle/>
          <a:p>
            <a:r>
              <a:rPr lang="en-US" sz="1600" dirty="0" err="1" smtClean="0"/>
              <a:t>ThingLink</a:t>
            </a:r>
            <a:r>
              <a:rPr lang="en-US" sz="1600" dirty="0" smtClean="0"/>
              <a:t> &amp; </a:t>
            </a:r>
            <a:r>
              <a:rPr lang="en-US" sz="1600" dirty="0" err="1" smtClean="0"/>
              <a:t>PicktoChart</a:t>
            </a:r>
            <a:r>
              <a:rPr lang="en-US" sz="1600" dirty="0" smtClean="0"/>
              <a:t> Interactive Syllabi</a:t>
            </a:r>
          </a:p>
          <a:p>
            <a:r>
              <a:rPr lang="en-US" sz="1400" dirty="0">
                <a:hlinkClick r:id="rId5"/>
              </a:rPr>
              <a:t>https://</a:t>
            </a:r>
            <a:r>
              <a:rPr lang="en-US" sz="1400" dirty="0" smtClean="0">
                <a:hlinkClick r:id="rId5"/>
              </a:rPr>
              <a:t>www.thinglink.com/scene/670030588752691200</a:t>
            </a:r>
            <a:endParaRPr lang="en-US" sz="1400" dirty="0" smtClean="0"/>
          </a:p>
          <a:p>
            <a:endParaRPr lang="en-US" sz="1400" dirty="0" smtClean="0"/>
          </a:p>
        </p:txBody>
      </p:sp>
      <p:pic>
        <p:nvPicPr>
          <p:cNvPr id="12" name="Picture 11"/>
          <p:cNvPicPr>
            <a:picLocks noChangeAspect="1"/>
          </p:cNvPicPr>
          <p:nvPr/>
        </p:nvPicPr>
        <p:blipFill>
          <a:blip r:embed="rId6"/>
          <a:stretch>
            <a:fillRect/>
          </a:stretch>
        </p:blipFill>
        <p:spPr>
          <a:xfrm>
            <a:off x="472155" y="2922044"/>
            <a:ext cx="2557016" cy="3822764"/>
          </a:xfrm>
          <a:prstGeom prst="rect">
            <a:avLst/>
          </a:prstGeom>
        </p:spPr>
      </p:pic>
    </p:spTree>
    <p:extLst>
      <p:ext uri="{BB962C8B-B14F-4D97-AF65-F5344CB8AC3E}">
        <p14:creationId xmlns:p14="http://schemas.microsoft.com/office/powerpoint/2010/main" val="6002125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Diversity Picture"/>
          <p:cNvPicPr>
            <a:picLocks noChangeAspect="1" noChangeArrowheads="1"/>
          </p:cNvPicPr>
          <p:nvPr/>
        </p:nvPicPr>
        <p:blipFill>
          <a:blip r:embed="rId2">
            <a:extLst>
              <a:ext uri="{28A0092B-C50C-407E-A947-70E740481C1C}">
                <a14:useLocalDpi xmlns:a14="http://schemas.microsoft.com/office/drawing/2010/main" val="0"/>
              </a:ext>
            </a:extLst>
          </a:blip>
          <a:srcRect l="3926" t="5070" r="41899" b="39372"/>
          <a:stretch>
            <a:fillRect/>
          </a:stretch>
        </p:blipFill>
        <p:spPr bwMode="auto">
          <a:xfrm>
            <a:off x="359574" y="1613647"/>
            <a:ext cx="3684302" cy="5013465"/>
          </a:xfrm>
          <a:prstGeom prst="rect">
            <a:avLst/>
          </a:prstGeom>
          <a:noFill/>
          <a:ln>
            <a:noFill/>
          </a:ln>
          <a:effectLst/>
          <a:extLst>
            <a:ext uri="{909E8E84-426E-40DD-AFC4-6F175D3DCCD1}">
              <a14:hiddenFill xmlns:a14="http://schemas.microsoft.com/office/drawing/2010/main">
                <a:solidFill>
                  <a:srgbClr val="80A509"/>
                </a:solidFill>
              </a14:hiddenFill>
            </a:ext>
            <a:ext uri="{91240B29-F687-4F45-9708-019B960494DF}">
              <a14:hiddenLine xmlns:a14="http://schemas.microsoft.com/office/drawing/2010/main" w="25400" algn="ctr">
                <a:solidFill>
                  <a:srgbClr val="111111"/>
                </a:solidFill>
                <a:miter lim="800000"/>
                <a:headEnd/>
                <a:tailEnd/>
              </a14:hiddenLine>
            </a:ext>
            <a:ext uri="{AF507438-7753-43E0-B8FC-AC1667EBCBE1}">
              <a14:hiddenEffects xmlns:a14="http://schemas.microsoft.com/office/drawing/2010/main">
                <a:effectLst>
                  <a:outerShdw dist="35921" dir="2700000" algn="ctr" rotWithShape="0">
                    <a:srgbClr val="111111"/>
                  </a:outerShdw>
                </a:effectLst>
              </a14:hiddenEffects>
            </a:ext>
          </a:extLst>
        </p:spPr>
      </p:pic>
      <p:sp>
        <p:nvSpPr>
          <p:cNvPr id="2" name="TextBox 1"/>
          <p:cNvSpPr txBox="1"/>
          <p:nvPr/>
        </p:nvSpPr>
        <p:spPr>
          <a:xfrm>
            <a:off x="359575" y="389966"/>
            <a:ext cx="7574190" cy="1323439"/>
          </a:xfrm>
          <a:prstGeom prst="rect">
            <a:avLst/>
          </a:prstGeom>
          <a:noFill/>
        </p:spPr>
        <p:txBody>
          <a:bodyPr wrap="square" rtlCol="0">
            <a:spAutoFit/>
          </a:bodyPr>
          <a:lstStyle/>
          <a:p>
            <a:r>
              <a:rPr lang="en-US" sz="4000" dirty="0" smtClean="0"/>
              <a:t>A Clear Theme or Vision for the Class</a:t>
            </a:r>
            <a:endParaRPr lang="en-US" sz="4000" dirty="0"/>
          </a:p>
        </p:txBody>
      </p:sp>
      <p:pic>
        <p:nvPicPr>
          <p:cNvPr id="3" name="Picture 2"/>
          <p:cNvPicPr>
            <a:picLocks noChangeAspect="1"/>
          </p:cNvPicPr>
          <p:nvPr/>
        </p:nvPicPr>
        <p:blipFill>
          <a:blip r:embed="rId3"/>
          <a:stretch>
            <a:fillRect/>
          </a:stretch>
        </p:blipFill>
        <p:spPr>
          <a:xfrm>
            <a:off x="8104680" y="288312"/>
            <a:ext cx="2776291" cy="3418567"/>
          </a:xfrm>
          <a:prstGeom prst="rect">
            <a:avLst/>
          </a:prstGeom>
        </p:spPr>
      </p:pic>
      <p:pic>
        <p:nvPicPr>
          <p:cNvPr id="4" name="Picture 3"/>
          <p:cNvPicPr>
            <a:picLocks noChangeAspect="1"/>
          </p:cNvPicPr>
          <p:nvPr/>
        </p:nvPicPr>
        <p:blipFill rotWithShape="1">
          <a:blip r:embed="rId4"/>
          <a:srcRect l="6080"/>
          <a:stretch/>
        </p:blipFill>
        <p:spPr>
          <a:xfrm>
            <a:off x="5245645" y="1418914"/>
            <a:ext cx="2140471" cy="2404735"/>
          </a:xfrm>
          <a:prstGeom prst="rect">
            <a:avLst/>
          </a:prstGeom>
        </p:spPr>
      </p:pic>
      <p:sp>
        <p:nvSpPr>
          <p:cNvPr id="6" name="TextBox 5"/>
          <p:cNvSpPr txBox="1"/>
          <p:nvPr/>
        </p:nvSpPr>
        <p:spPr>
          <a:xfrm>
            <a:off x="4155635" y="4332644"/>
            <a:ext cx="5225432" cy="2308324"/>
          </a:xfrm>
          <a:prstGeom prst="rect">
            <a:avLst/>
          </a:prstGeom>
          <a:noFill/>
        </p:spPr>
        <p:txBody>
          <a:bodyPr wrap="square" rtlCol="0">
            <a:spAutoFit/>
          </a:bodyPr>
          <a:lstStyle/>
          <a:p>
            <a:r>
              <a:rPr lang="en-US" sz="2400" dirty="0" smtClean="0"/>
              <a:t>Clarifies expectations</a:t>
            </a:r>
          </a:p>
          <a:p>
            <a:endParaRPr lang="en-US" sz="2400" dirty="0"/>
          </a:p>
          <a:p>
            <a:r>
              <a:rPr lang="en-US" sz="2400" dirty="0" smtClean="0"/>
              <a:t>Helps students know decorum--“</a:t>
            </a:r>
            <a:r>
              <a:rPr lang="en-US" sz="2400" dirty="0"/>
              <a:t>Each community has its own set of normative </a:t>
            </a:r>
            <a:r>
              <a:rPr lang="en-US" sz="2400" dirty="0" smtClean="0"/>
              <a:t>behaviors.”  A clear vision help your students avoid  “social awkwardness.”</a:t>
            </a:r>
            <a:endParaRPr lang="en-US" sz="2400" dirty="0"/>
          </a:p>
        </p:txBody>
      </p:sp>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5662" b="16240"/>
          <a:stretch/>
        </p:blipFill>
        <p:spPr>
          <a:xfrm>
            <a:off x="9492826" y="4028037"/>
            <a:ext cx="2495974" cy="2599075"/>
          </a:xfrm>
          <a:prstGeom prst="rect">
            <a:avLst/>
          </a:prstGeom>
        </p:spPr>
      </p:pic>
    </p:spTree>
    <p:extLst>
      <p:ext uri="{BB962C8B-B14F-4D97-AF65-F5344CB8AC3E}">
        <p14:creationId xmlns:p14="http://schemas.microsoft.com/office/powerpoint/2010/main" val="21083094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Throughout the Semester for Any Class</a:t>
            </a:r>
            <a:endParaRPr lang="en-US" dirty="0"/>
          </a:p>
        </p:txBody>
      </p:sp>
      <p:sp>
        <p:nvSpPr>
          <p:cNvPr id="3" name="Content Placeholder 2"/>
          <p:cNvSpPr>
            <a:spLocks noGrp="1"/>
          </p:cNvSpPr>
          <p:nvPr>
            <p:ph idx="1"/>
          </p:nvPr>
        </p:nvSpPr>
        <p:spPr>
          <a:xfrm>
            <a:off x="1120000" y="1936376"/>
            <a:ext cx="10233800" cy="3913095"/>
          </a:xfrm>
        </p:spPr>
        <p:txBody>
          <a:bodyPr>
            <a:normAutofit/>
          </a:bodyPr>
          <a:lstStyle/>
          <a:p>
            <a:pPr lvl="0"/>
            <a:r>
              <a:rPr lang="en-US" sz="3200" dirty="0"/>
              <a:t>Continued </a:t>
            </a:r>
            <a:r>
              <a:rPr lang="en-US" sz="3200" dirty="0" smtClean="0"/>
              <a:t>scaffolding</a:t>
            </a:r>
          </a:p>
          <a:p>
            <a:pPr lvl="0"/>
            <a:r>
              <a:rPr lang="en-US" sz="3200" dirty="0" smtClean="0"/>
              <a:t>Connection </a:t>
            </a:r>
            <a:r>
              <a:rPr lang="en-US" sz="3200" dirty="0"/>
              <a:t>1-on-1 with each </a:t>
            </a:r>
            <a:r>
              <a:rPr lang="en-US" sz="3200" dirty="0" smtClean="0"/>
              <a:t>student</a:t>
            </a:r>
          </a:p>
          <a:p>
            <a:pPr lvl="0"/>
            <a:r>
              <a:rPr lang="en-US" sz="3200" dirty="0" smtClean="0"/>
              <a:t>Access</a:t>
            </a:r>
            <a:r>
              <a:rPr lang="en-US" sz="3200" dirty="0"/>
              <a:t>:  </a:t>
            </a:r>
            <a:r>
              <a:rPr lang="en-US" sz="3200" dirty="0" smtClean="0"/>
              <a:t>Provide multiple </a:t>
            </a:r>
            <a:r>
              <a:rPr lang="en-US" sz="3200" dirty="0"/>
              <a:t>ways to access you.</a:t>
            </a:r>
          </a:p>
          <a:p>
            <a:pPr lvl="0"/>
            <a:r>
              <a:rPr lang="en-US" sz="3200" dirty="0" smtClean="0"/>
              <a:t>Quick </a:t>
            </a:r>
            <a:r>
              <a:rPr lang="en-US" sz="3200" dirty="0"/>
              <a:t>response to </a:t>
            </a:r>
            <a:r>
              <a:rPr lang="en-US" sz="3200" dirty="0" smtClean="0"/>
              <a:t>emails</a:t>
            </a:r>
          </a:p>
          <a:p>
            <a:pPr lvl="0"/>
            <a:r>
              <a:rPr lang="en-US" sz="3200" dirty="0" smtClean="0"/>
              <a:t>Testimonials—Provide Words of Wisdom each week from former students.</a:t>
            </a:r>
          </a:p>
          <a:p>
            <a:pPr lvl="0"/>
            <a:r>
              <a:rPr lang="en-US" sz="3200" dirty="0" smtClean="0"/>
              <a:t>“Easter eggs” </a:t>
            </a:r>
            <a:r>
              <a:rPr lang="en-US" sz="3200" smtClean="0"/>
              <a:t>in documents</a:t>
            </a:r>
            <a:endParaRPr lang="en-US" sz="3200" dirty="0"/>
          </a:p>
        </p:txBody>
      </p:sp>
    </p:spTree>
    <p:extLst>
      <p:ext uri="{BB962C8B-B14F-4D97-AF65-F5344CB8AC3E}">
        <p14:creationId xmlns:p14="http://schemas.microsoft.com/office/powerpoint/2010/main" val="40721516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Throughout the Semester in Any Class</a:t>
            </a:r>
            <a:endParaRPr lang="en-US" dirty="0"/>
          </a:p>
        </p:txBody>
      </p:sp>
      <p:sp>
        <p:nvSpPr>
          <p:cNvPr id="3" name="Content Placeholder 2"/>
          <p:cNvSpPr>
            <a:spLocks noGrp="1"/>
          </p:cNvSpPr>
          <p:nvPr>
            <p:ph idx="1"/>
          </p:nvPr>
        </p:nvSpPr>
        <p:spPr/>
        <p:txBody>
          <a:bodyPr>
            <a:normAutofit lnSpcReduction="10000"/>
          </a:bodyPr>
          <a:lstStyle/>
          <a:p>
            <a:r>
              <a:rPr lang="en-US" sz="3200" dirty="0"/>
              <a:t>Focus on Connected Learning—how does the class relate to life?</a:t>
            </a:r>
          </a:p>
          <a:p>
            <a:endParaRPr lang="en-US" sz="3200" dirty="0" smtClean="0"/>
          </a:p>
          <a:p>
            <a:r>
              <a:rPr lang="en-US" sz="3200" dirty="0" smtClean="0"/>
              <a:t>Encourage Vulnerability and Grit</a:t>
            </a:r>
            <a:r>
              <a:rPr lang="en-US" sz="3200" dirty="0"/>
              <a:t>: </a:t>
            </a:r>
            <a:endParaRPr lang="en-US" sz="3200" dirty="0" smtClean="0"/>
          </a:p>
          <a:p>
            <a:pPr marL="1035050" indent="-523875">
              <a:buFont typeface="Wingdings" panose="05000000000000000000" pitchFamily="2" charset="2"/>
              <a:buChar char="v"/>
            </a:pPr>
            <a:r>
              <a:rPr lang="en-US" sz="3200" dirty="0" smtClean="0"/>
              <a:t>Share the web </a:t>
            </a:r>
            <a:r>
              <a:rPr lang="en-US" sz="3200" dirty="0"/>
              <a:t>of connections </a:t>
            </a:r>
            <a:r>
              <a:rPr lang="en-US" sz="3200" dirty="0" smtClean="0"/>
              <a:t>that has sustained </a:t>
            </a:r>
            <a:r>
              <a:rPr lang="en-US" sz="3200" dirty="0"/>
              <a:t>and </a:t>
            </a:r>
            <a:r>
              <a:rPr lang="en-US" sz="3200" dirty="0" smtClean="0"/>
              <a:t>supported you through your </a:t>
            </a:r>
            <a:r>
              <a:rPr lang="en-US" sz="3200" dirty="0" smtClean="0"/>
              <a:t>education (situational humility)</a:t>
            </a:r>
            <a:endParaRPr lang="en-US" sz="3200" dirty="0" smtClean="0"/>
          </a:p>
          <a:p>
            <a:pPr marL="1035050" indent="-523875">
              <a:buFont typeface="Wingdings" panose="05000000000000000000" pitchFamily="2" charset="2"/>
              <a:buChar char="v"/>
            </a:pPr>
            <a:r>
              <a:rPr lang="en-US" sz="3200" dirty="0" smtClean="0"/>
              <a:t>Encourage students to </a:t>
            </a:r>
            <a:r>
              <a:rPr lang="en-US" sz="3200" dirty="0"/>
              <a:t>create their own web of connections that </a:t>
            </a:r>
            <a:r>
              <a:rPr lang="en-US" sz="3200" dirty="0" smtClean="0"/>
              <a:t>can be </a:t>
            </a:r>
            <a:r>
              <a:rPr lang="en-US" sz="3200" dirty="0"/>
              <a:t>crucial to thriving in college. </a:t>
            </a:r>
            <a:endParaRPr lang="en-US" sz="3200" dirty="0" smtClean="0"/>
          </a:p>
        </p:txBody>
      </p:sp>
    </p:spTree>
    <p:extLst>
      <p:ext uri="{BB962C8B-B14F-4D97-AF65-F5344CB8AC3E}">
        <p14:creationId xmlns:p14="http://schemas.microsoft.com/office/powerpoint/2010/main" val="33308154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to Face-to-Face Classes</a:t>
            </a:r>
            <a:endParaRPr lang="en-US" dirty="0"/>
          </a:p>
        </p:txBody>
      </p:sp>
      <p:sp>
        <p:nvSpPr>
          <p:cNvPr id="3" name="Content Placeholder 2"/>
          <p:cNvSpPr>
            <a:spLocks noGrp="1"/>
          </p:cNvSpPr>
          <p:nvPr>
            <p:ph idx="1"/>
          </p:nvPr>
        </p:nvSpPr>
        <p:spPr>
          <a:xfrm>
            <a:off x="982133" y="1574801"/>
            <a:ext cx="9939867" cy="4817532"/>
          </a:xfrm>
        </p:spPr>
        <p:txBody>
          <a:bodyPr>
            <a:normAutofit/>
          </a:bodyPr>
          <a:lstStyle/>
          <a:p>
            <a:pPr lvl="0"/>
            <a:r>
              <a:rPr lang="en-US" sz="3200" dirty="0" smtClean="0"/>
              <a:t>Build student comfort in coming to your office.  Suggestions: </a:t>
            </a:r>
          </a:p>
          <a:p>
            <a:pPr lvl="1"/>
            <a:r>
              <a:rPr lang="en-US" sz="2800" dirty="0" smtClean="0"/>
              <a:t>Give extra credit </a:t>
            </a:r>
            <a:r>
              <a:rPr lang="en-US" sz="2800" dirty="0"/>
              <a:t>if </a:t>
            </a:r>
            <a:r>
              <a:rPr lang="en-US" sz="2800" dirty="0" smtClean="0"/>
              <a:t>students </a:t>
            </a:r>
            <a:r>
              <a:rPr lang="en-US" sz="2800" dirty="0"/>
              <a:t>find your </a:t>
            </a:r>
            <a:r>
              <a:rPr lang="en-US" sz="2800" dirty="0" smtClean="0"/>
              <a:t>office/visit office hours</a:t>
            </a:r>
          </a:p>
          <a:p>
            <a:pPr lvl="1"/>
            <a:r>
              <a:rPr lang="en-US" sz="2800" dirty="0" smtClean="0"/>
              <a:t>Receive a grade if students sign in at  your office door if they find your office</a:t>
            </a:r>
          </a:p>
          <a:p>
            <a:pPr lvl="1"/>
            <a:r>
              <a:rPr lang="en-US" sz="2800" dirty="0" smtClean="0"/>
              <a:t>Turn </a:t>
            </a:r>
            <a:r>
              <a:rPr lang="en-US" sz="2800" dirty="0"/>
              <a:t>in an assignment to your office vs. during </a:t>
            </a:r>
            <a:r>
              <a:rPr lang="en-US" sz="2800" dirty="0" smtClean="0"/>
              <a:t>class.</a:t>
            </a:r>
            <a:endParaRPr lang="en-US" sz="2800" dirty="0"/>
          </a:p>
          <a:p>
            <a:pPr lvl="0"/>
            <a:r>
              <a:rPr lang="en-US" sz="3200" dirty="0" smtClean="0"/>
              <a:t>Be more available where the students are.  Move office hours to building hallways or to times before/after class.</a:t>
            </a:r>
            <a:endParaRPr lang="en-US" sz="3200" dirty="0"/>
          </a:p>
          <a:p>
            <a:pPr lvl="0"/>
            <a:r>
              <a:rPr lang="en-US" sz="3200" dirty="0" smtClean="0"/>
              <a:t>Know students</a:t>
            </a:r>
            <a:r>
              <a:rPr lang="en-US" sz="3200" dirty="0"/>
              <a:t>’ </a:t>
            </a:r>
            <a:r>
              <a:rPr lang="en-US" sz="3200" dirty="0" smtClean="0"/>
              <a:t>names (and call them by their preferred nickname)</a:t>
            </a:r>
          </a:p>
          <a:p>
            <a:endParaRPr lang="en-US" dirty="0"/>
          </a:p>
        </p:txBody>
      </p:sp>
    </p:spTree>
    <p:extLst>
      <p:ext uri="{BB962C8B-B14F-4D97-AF65-F5344CB8AC3E}">
        <p14:creationId xmlns:p14="http://schemas.microsoft.com/office/powerpoint/2010/main" val="39955528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to Face-to-Face Classes</a:t>
            </a:r>
          </a:p>
        </p:txBody>
      </p:sp>
      <p:sp>
        <p:nvSpPr>
          <p:cNvPr id="3" name="Content Placeholder 2"/>
          <p:cNvSpPr>
            <a:spLocks noGrp="1"/>
          </p:cNvSpPr>
          <p:nvPr>
            <p:ph idx="1"/>
          </p:nvPr>
        </p:nvSpPr>
        <p:spPr>
          <a:xfrm>
            <a:off x="1120000" y="1825625"/>
            <a:ext cx="9641133" cy="4351338"/>
          </a:xfrm>
        </p:spPr>
        <p:txBody>
          <a:bodyPr/>
          <a:lstStyle/>
          <a:p>
            <a:pPr lvl="0"/>
            <a:r>
              <a:rPr lang="en-US" sz="3200" dirty="0"/>
              <a:t>Show up early to class and connect with them.</a:t>
            </a:r>
          </a:p>
          <a:p>
            <a:pPr lvl="0"/>
            <a:r>
              <a:rPr lang="en-US" sz="3200" dirty="0"/>
              <a:t>Invite individuals from the academic support programs to make personal connections with your students—Writing Center, Math, library, etc.</a:t>
            </a:r>
          </a:p>
          <a:p>
            <a:pPr lvl="0"/>
            <a:r>
              <a:rPr lang="en-US" sz="3200" dirty="0"/>
              <a:t>For dual credit students at ISD/satellite campuses, build connections to the college by offering extra credit points for coming to campus events/campus services (Writing Center, library, etc.).</a:t>
            </a:r>
          </a:p>
          <a:p>
            <a:endParaRPr lang="en-US" dirty="0"/>
          </a:p>
        </p:txBody>
      </p:sp>
    </p:spTree>
    <p:extLst>
      <p:ext uri="{BB962C8B-B14F-4D97-AF65-F5344CB8AC3E}">
        <p14:creationId xmlns:p14="http://schemas.microsoft.com/office/powerpoint/2010/main" val="402638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to Online Courses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smtClean="0"/>
              <a:t>Online icebreaker activities or discussion boards  </a:t>
            </a:r>
          </a:p>
          <a:p>
            <a:pPr lvl="0"/>
            <a:r>
              <a:rPr lang="en-US" dirty="0" smtClean="0"/>
              <a:t>Online group </a:t>
            </a:r>
            <a:r>
              <a:rPr lang="en-US" dirty="0"/>
              <a:t>activities-</a:t>
            </a:r>
            <a:r>
              <a:rPr lang="en-US" dirty="0" smtClean="0"/>
              <a:t>--Each </a:t>
            </a:r>
            <a:r>
              <a:rPr lang="en-US" dirty="0"/>
              <a:t>person would have to have a specific role for this to work.</a:t>
            </a:r>
          </a:p>
          <a:p>
            <a:pPr lvl="0"/>
            <a:r>
              <a:rPr lang="en-US" dirty="0"/>
              <a:t>Short check-in videos once or twice a </a:t>
            </a:r>
            <a:r>
              <a:rPr lang="en-US" dirty="0" smtClean="0"/>
              <a:t>week—Include a little information that makes the instructor a real person.</a:t>
            </a:r>
          </a:p>
          <a:p>
            <a:pPr lvl="0"/>
            <a:r>
              <a:rPr lang="en-US" dirty="0" smtClean="0"/>
              <a:t>Emails to each student individually during the semester to “check in”</a:t>
            </a:r>
            <a:endParaRPr lang="en-US" dirty="0"/>
          </a:p>
          <a:p>
            <a:pPr lvl="0"/>
            <a:r>
              <a:rPr lang="en-US" dirty="0" smtClean="0"/>
              <a:t>Creation of user-generated </a:t>
            </a:r>
            <a:r>
              <a:rPr lang="en-US" dirty="0"/>
              <a:t>content—Share excellent </a:t>
            </a:r>
            <a:r>
              <a:rPr lang="en-US" dirty="0" smtClean="0"/>
              <a:t>answers from students in the news page (This would require student approval but could build learning).  Refer </a:t>
            </a:r>
            <a:r>
              <a:rPr lang="en-US" dirty="0"/>
              <a:t>students to excellent discussion board posts, etc.</a:t>
            </a:r>
          </a:p>
          <a:p>
            <a:pPr lvl="0"/>
            <a:r>
              <a:rPr lang="en-US" dirty="0" smtClean="0"/>
              <a:t>Creation of projects </a:t>
            </a:r>
            <a:r>
              <a:rPr lang="en-US" dirty="0"/>
              <a:t>where several are doing the same </a:t>
            </a:r>
            <a:r>
              <a:rPr lang="en-US" dirty="0" smtClean="0"/>
              <a:t>assignment:  allow </a:t>
            </a:r>
            <a:r>
              <a:rPr lang="en-US" dirty="0"/>
              <a:t>them to work on ideas together.</a:t>
            </a:r>
          </a:p>
          <a:p>
            <a:endParaRPr lang="en-US" dirty="0"/>
          </a:p>
        </p:txBody>
      </p:sp>
    </p:spTree>
    <p:extLst>
      <p:ext uri="{BB962C8B-B14F-4D97-AF65-F5344CB8AC3E}">
        <p14:creationId xmlns:p14="http://schemas.microsoft.com/office/powerpoint/2010/main" val="8969346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to Online Courses</a:t>
            </a:r>
            <a:endParaRPr lang="en-US" dirty="0"/>
          </a:p>
        </p:txBody>
      </p:sp>
      <p:sp>
        <p:nvSpPr>
          <p:cNvPr id="3" name="Content Placeholder 2"/>
          <p:cNvSpPr>
            <a:spLocks noGrp="1"/>
          </p:cNvSpPr>
          <p:nvPr>
            <p:ph idx="1"/>
          </p:nvPr>
        </p:nvSpPr>
        <p:spPr/>
        <p:txBody>
          <a:bodyPr/>
          <a:lstStyle/>
          <a:p>
            <a:r>
              <a:rPr lang="en-US" sz="3200" dirty="0" smtClean="0"/>
              <a:t>Videos that provide closed captioning.  </a:t>
            </a:r>
            <a:r>
              <a:rPr lang="en-US" sz="3200" dirty="0" smtClean="0"/>
              <a:t>(FYI:  Brian </a:t>
            </a:r>
            <a:r>
              <a:rPr lang="en-US" sz="3200" dirty="0" smtClean="0"/>
              <a:t>has asked that these stay short due to low bandwidth in some </a:t>
            </a:r>
            <a:r>
              <a:rPr lang="en-US" sz="3200" dirty="0" smtClean="0"/>
              <a:t>areas):  </a:t>
            </a:r>
            <a:endParaRPr lang="en-US" sz="3200" dirty="0" smtClean="0"/>
          </a:p>
          <a:p>
            <a:pPr indent="631825">
              <a:buFont typeface="Wingdings" panose="05000000000000000000" pitchFamily="2" charset="2"/>
              <a:buChar char="v"/>
            </a:pPr>
            <a:r>
              <a:rPr lang="en-US" dirty="0" err="1" smtClean="0"/>
              <a:t>Screencastomatic</a:t>
            </a:r>
            <a:r>
              <a:rPr lang="en-US" dirty="0" smtClean="0"/>
              <a:t> videos</a:t>
            </a:r>
          </a:p>
          <a:p>
            <a:pPr indent="631825">
              <a:buFont typeface="Wingdings" panose="05000000000000000000" pitchFamily="2" charset="2"/>
              <a:buChar char="v"/>
            </a:pPr>
            <a:r>
              <a:rPr lang="en-US" dirty="0" smtClean="0"/>
              <a:t>Vid Grid</a:t>
            </a:r>
            <a:endParaRPr lang="en-US" dirty="0"/>
          </a:p>
        </p:txBody>
      </p:sp>
      <p:pic>
        <p:nvPicPr>
          <p:cNvPr id="4" name="Picture 3"/>
          <p:cNvPicPr>
            <a:picLocks noChangeAspect="1"/>
          </p:cNvPicPr>
          <p:nvPr/>
        </p:nvPicPr>
        <p:blipFill rotWithShape="1">
          <a:blip r:embed="rId2"/>
          <a:srcRect l="8978" t="11888" b="19874"/>
          <a:stretch/>
        </p:blipFill>
        <p:spPr>
          <a:xfrm>
            <a:off x="6614241" y="3939743"/>
            <a:ext cx="3675529" cy="2528048"/>
          </a:xfrm>
          <a:prstGeom prst="rect">
            <a:avLst/>
          </a:prstGeom>
        </p:spPr>
      </p:pic>
      <p:pic>
        <p:nvPicPr>
          <p:cNvPr id="7" name="Picture 6"/>
          <p:cNvPicPr>
            <a:picLocks noChangeAspect="1"/>
          </p:cNvPicPr>
          <p:nvPr/>
        </p:nvPicPr>
        <p:blipFill>
          <a:blip r:embed="rId3"/>
          <a:stretch>
            <a:fillRect/>
          </a:stretch>
        </p:blipFill>
        <p:spPr>
          <a:xfrm>
            <a:off x="1604049" y="4240946"/>
            <a:ext cx="3826043" cy="2152149"/>
          </a:xfrm>
          <a:prstGeom prst="rect">
            <a:avLst/>
          </a:prstGeom>
        </p:spPr>
      </p:pic>
    </p:spTree>
    <p:extLst>
      <p:ext uri="{BB962C8B-B14F-4D97-AF65-F5344CB8AC3E}">
        <p14:creationId xmlns:p14="http://schemas.microsoft.com/office/powerpoint/2010/main" val="37545371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Other Suggestions?</a:t>
            </a:r>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85948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120000" y="1504604"/>
            <a:ext cx="10233800" cy="5286893"/>
          </a:xfrm>
        </p:spPr>
        <p:txBody>
          <a:bodyPr>
            <a:normAutofit fontScale="55000" lnSpcReduction="20000"/>
          </a:bodyPr>
          <a:lstStyle/>
          <a:p>
            <a:r>
              <a:rPr lang="en-US" dirty="0"/>
              <a:t>Fitch, Edward S. </a:t>
            </a:r>
            <a:r>
              <a:rPr lang="en-US" i="1" dirty="0"/>
              <a:t>Influencing a Swift Trust for Elevating Communications of a Virtual Learning Community</a:t>
            </a:r>
            <a:r>
              <a:rPr lang="en-US" dirty="0"/>
              <a:t>. Abilene Christian University, 2018, digitalcommons.acu.edu/</a:t>
            </a:r>
            <a:r>
              <a:rPr lang="en-US" dirty="0" err="1"/>
              <a:t>cgi</a:t>
            </a:r>
            <a:r>
              <a:rPr lang="en-US" dirty="0"/>
              <a:t>/</a:t>
            </a:r>
            <a:r>
              <a:rPr lang="en-US" dirty="0" err="1"/>
              <a:t>viewcontent.cgi?article</a:t>
            </a:r>
            <a:r>
              <a:rPr lang="en-US" dirty="0"/>
              <a:t>=1115&amp;context=</a:t>
            </a:r>
            <a:r>
              <a:rPr lang="en-US" dirty="0" err="1"/>
              <a:t>etd</a:t>
            </a:r>
            <a:r>
              <a:rPr lang="en-US" dirty="0"/>
              <a:t>.</a:t>
            </a:r>
            <a:endParaRPr lang="en-US" dirty="0" smtClean="0"/>
          </a:p>
          <a:p>
            <a:r>
              <a:rPr lang="en-US" dirty="0" err="1" smtClean="0"/>
              <a:t>Fusani</a:t>
            </a:r>
            <a:r>
              <a:rPr lang="en-US" dirty="0"/>
              <a:t>, D. S. (1994). "Extra-class" communication: Frequency, immediacy, </a:t>
            </a:r>
            <a:r>
              <a:rPr lang="en-US" dirty="0" err="1"/>
              <a:t>selfdisclosure</a:t>
            </a:r>
            <a:r>
              <a:rPr lang="en-US" dirty="0"/>
              <a:t>, and satisfaction in student-faculty interaction outside the classroom. </a:t>
            </a:r>
            <a:r>
              <a:rPr lang="en-US" u="sng" dirty="0"/>
              <a:t>Journal </a:t>
            </a:r>
            <a:r>
              <a:rPr lang="en-US" u="sng" dirty="0" err="1" smtClean="0"/>
              <a:t>ofApplied</a:t>
            </a:r>
            <a:r>
              <a:rPr lang="en-US" u="sng" dirty="0" smtClean="0"/>
              <a:t> </a:t>
            </a:r>
            <a:r>
              <a:rPr lang="en-US" u="sng" dirty="0"/>
              <a:t>communication Research, 22.</a:t>
            </a:r>
            <a:r>
              <a:rPr lang="en-US" dirty="0"/>
              <a:t>232-255.</a:t>
            </a:r>
          </a:p>
          <a:p>
            <a:r>
              <a:rPr lang="en-US" dirty="0" smtClean="0"/>
              <a:t>Goldsmith</a:t>
            </a:r>
            <a:r>
              <a:rPr lang="en-US" dirty="0"/>
              <a:t>, D., &amp; Albrecht, T. (1993). The impact of supportive communication networks on test anxiety and performance. </a:t>
            </a:r>
            <a:r>
              <a:rPr lang="en-US" u="sng" dirty="0"/>
              <a:t>Communication Education, 42,</a:t>
            </a:r>
            <a:r>
              <a:rPr lang="en-US" dirty="0"/>
              <a:t> 142-158.</a:t>
            </a:r>
          </a:p>
          <a:p>
            <a:r>
              <a:rPr lang="en-US" dirty="0" err="1" smtClean="0"/>
              <a:t>Kuh</a:t>
            </a:r>
            <a:r>
              <a:rPr lang="en-US" dirty="0"/>
              <a:t>, G. D. (1995). The other curriculum: Out-of-class experiences associated with student learning and personal development. </a:t>
            </a:r>
            <a:r>
              <a:rPr lang="en-US" u="sng" dirty="0"/>
              <a:t>The Journal of Higher Education. 66,</a:t>
            </a:r>
            <a:r>
              <a:rPr lang="en-US" dirty="0"/>
              <a:t> 123-155. </a:t>
            </a:r>
            <a:endParaRPr lang="en-US" dirty="0" smtClean="0"/>
          </a:p>
          <a:p>
            <a:r>
              <a:rPr lang="en-US" dirty="0" err="1"/>
              <a:t>Milem</a:t>
            </a:r>
            <a:r>
              <a:rPr lang="en-US" dirty="0"/>
              <a:t>, J. F. , &amp; Berger, J, B. (1997). A modified model of college student persistence: Exploring the relationship between </a:t>
            </a:r>
            <a:r>
              <a:rPr lang="en-US" dirty="0" err="1"/>
              <a:t>Astin's</a:t>
            </a:r>
            <a:r>
              <a:rPr lang="en-US" dirty="0"/>
              <a:t> theory of involvement and Tinto's theory of student departure. </a:t>
            </a:r>
            <a:r>
              <a:rPr lang="en-US" u="sng" dirty="0"/>
              <a:t>Journal of College Student Development. 38.</a:t>
            </a:r>
            <a:r>
              <a:rPr lang="en-US" dirty="0"/>
              <a:t>387-400</a:t>
            </a:r>
            <a:r>
              <a:rPr lang="en-US" dirty="0" smtClean="0"/>
              <a:t>.</a:t>
            </a:r>
          </a:p>
          <a:p>
            <a:r>
              <a:rPr lang="en-US" dirty="0"/>
              <a:t>Mills, Wren. "Starting Strong by Building Community, Social Presence, and Swift Trust." </a:t>
            </a:r>
            <a:r>
              <a:rPr lang="en-US" i="1" dirty="0"/>
              <a:t>New York Institute of Technology: Weekly Teaching Note</a:t>
            </a:r>
            <a:r>
              <a:rPr lang="en-US" dirty="0"/>
              <a:t>, New York Institute of Technology, 14 Sept. 2016, www.nyit.edu/ctl/blog/starting_strong_by_building_community_social_presence_and_swift_trust#.</a:t>
            </a:r>
          </a:p>
          <a:p>
            <a:r>
              <a:rPr lang="en-US" dirty="0" err="1" smtClean="0"/>
              <a:t>Pascarella</a:t>
            </a:r>
            <a:r>
              <a:rPr lang="en-US" dirty="0"/>
              <a:t>, E. T. , &amp; </a:t>
            </a:r>
            <a:r>
              <a:rPr lang="en-US" dirty="0" err="1"/>
              <a:t>Terenzini</a:t>
            </a:r>
            <a:r>
              <a:rPr lang="en-US" dirty="0"/>
              <a:t>, P. T. (1991). </a:t>
            </a:r>
            <a:r>
              <a:rPr lang="en-US" u="sng" dirty="0"/>
              <a:t>How college affects students: Findings and insights from twenty years of research.</a:t>
            </a:r>
            <a:r>
              <a:rPr lang="en-US" dirty="0"/>
              <a:t> San Francisco, CA: </a:t>
            </a:r>
            <a:r>
              <a:rPr lang="en-US" dirty="0" err="1"/>
              <a:t>Jossey</a:t>
            </a:r>
            <a:r>
              <a:rPr lang="en-US" dirty="0"/>
              <a:t>-Bass</a:t>
            </a:r>
            <a:r>
              <a:rPr lang="en-US" dirty="0" smtClean="0"/>
              <a:t>.</a:t>
            </a:r>
          </a:p>
          <a:p>
            <a:r>
              <a:rPr lang="en-US" dirty="0"/>
              <a:t>Roberts, Jr., Lionel P., et al. "Individual Swift Trust and Knowledge-Based Trust in Face-to-Face and Virtual Team Members." </a:t>
            </a:r>
            <a:r>
              <a:rPr lang="en-US" i="1" dirty="0"/>
              <a:t>Journal of Management Information Systems</a:t>
            </a:r>
            <a:r>
              <a:rPr lang="en-US" dirty="0"/>
              <a:t>, vol. 26, no. 2, Sept. 2009, pp. 241-79, </a:t>
            </a:r>
            <a:r>
              <a:rPr lang="en-US" dirty="0" err="1"/>
              <a:t>doi:https</a:t>
            </a:r>
            <a:r>
              <a:rPr lang="en-US" dirty="0"/>
              <a:t>://www.researchgate.net/publication/262353138_Individual_Swift_Trust_and_Knowledge-Based_Trust_in_Face-to-Face_and_Virtual_Team_Members.</a:t>
            </a:r>
            <a:endParaRPr lang="en-US" dirty="0" smtClean="0"/>
          </a:p>
          <a:p>
            <a:r>
              <a:rPr lang="en-US" dirty="0" err="1" smtClean="0"/>
              <a:t>Sadera</a:t>
            </a:r>
            <a:r>
              <a:rPr lang="en-US" dirty="0"/>
              <a:t>, William A., et al. "The Role of Community in Online Learning Success." </a:t>
            </a:r>
            <a:r>
              <a:rPr lang="en-US" i="1" dirty="0"/>
              <a:t>Journal of Online Learning and Technology</a:t>
            </a:r>
            <a:r>
              <a:rPr lang="en-US" dirty="0"/>
              <a:t>, vol. 5, no. 2, June 2009, </a:t>
            </a:r>
            <a:r>
              <a:rPr lang="en-US" dirty="0" err="1"/>
              <a:t>doi:http</a:t>
            </a:r>
            <a:r>
              <a:rPr lang="en-US" dirty="0"/>
              <a:t>://jolt.merlot.org/vol5no2/sadera_0609.pdf.</a:t>
            </a:r>
          </a:p>
          <a:p>
            <a:r>
              <a:rPr lang="en-US" dirty="0" err="1" smtClean="0"/>
              <a:t>Terenzini</a:t>
            </a:r>
            <a:r>
              <a:rPr lang="en-US" dirty="0"/>
              <a:t>, P. T., </a:t>
            </a:r>
            <a:r>
              <a:rPr lang="en-US" dirty="0" err="1"/>
              <a:t>Pascarella</a:t>
            </a:r>
            <a:r>
              <a:rPr lang="en-US" dirty="0"/>
              <a:t>, E. T., &amp; </a:t>
            </a:r>
            <a:r>
              <a:rPr lang="en-US" dirty="0" err="1"/>
              <a:t>Blimling</a:t>
            </a:r>
            <a:r>
              <a:rPr lang="en-US" dirty="0"/>
              <a:t>, G. S. (1996). Students' out-of-class experiences and their influence on learning and cognitive development: A literature review</a:t>
            </a:r>
            <a:r>
              <a:rPr lang="en-US" dirty="0" smtClean="0"/>
              <a:t>. </a:t>
            </a:r>
            <a:r>
              <a:rPr lang="en-US" u="sng" dirty="0" smtClean="0"/>
              <a:t>Journal </a:t>
            </a:r>
            <a:r>
              <a:rPr lang="en-US" u="sng" dirty="0"/>
              <a:t>of College Student Development. 37,</a:t>
            </a:r>
            <a:r>
              <a:rPr lang="en-US" dirty="0"/>
              <a:t> 149-162.</a:t>
            </a:r>
          </a:p>
          <a:p>
            <a:pPr marL="0" indent="0">
              <a:buNone/>
            </a:pPr>
            <a:endParaRPr lang="en-US" dirty="0"/>
          </a:p>
        </p:txBody>
      </p:sp>
    </p:spTree>
    <p:extLst>
      <p:ext uri="{BB962C8B-B14F-4D97-AF65-F5344CB8AC3E}">
        <p14:creationId xmlns:p14="http://schemas.microsoft.com/office/powerpoint/2010/main" val="31194986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TM04033923[[fn=Depth]]</Template>
  <TotalTime>3138</TotalTime>
  <Words>957</Words>
  <Application>Microsoft Office PowerPoint</Application>
  <PresentationFormat>Widescreen</PresentationFormat>
  <Paragraphs>116</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Corbel</vt:lpstr>
      <vt:lpstr>Wingdings</vt:lpstr>
      <vt:lpstr>Depth</vt:lpstr>
      <vt:lpstr>Swift Trust</vt:lpstr>
      <vt:lpstr>What We See</vt:lpstr>
      <vt:lpstr>What They See</vt:lpstr>
      <vt:lpstr>What is Trust?</vt:lpstr>
      <vt:lpstr>What is Swift Trust?</vt:lpstr>
      <vt:lpstr>Why is Swift Trust important?</vt:lpstr>
      <vt:lpstr>Research</vt:lpstr>
      <vt:lpstr>The Challenge</vt:lpstr>
      <vt:lpstr>PowerPoint Presentation</vt:lpstr>
      <vt:lpstr>Ideas for the Start of Any Class</vt:lpstr>
      <vt:lpstr>Ideas for the Start of Any Class</vt:lpstr>
      <vt:lpstr>Messages for the Start of Any Class</vt:lpstr>
      <vt:lpstr>Syllabi that  Connect</vt:lpstr>
      <vt:lpstr>PowerPoint Presentation</vt:lpstr>
      <vt:lpstr>Throughout the Semester for Any Class</vt:lpstr>
      <vt:lpstr>Throughout the Semester in Any Class</vt:lpstr>
      <vt:lpstr>Specific to Face-to-Face Classes</vt:lpstr>
      <vt:lpstr>Specific to Face-to-Face Classes</vt:lpstr>
      <vt:lpstr>Specific to Online Courses</vt:lpstr>
      <vt:lpstr>Specific to Online Courses</vt:lpstr>
      <vt:lpstr>Other Suggestions?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George Kimberly</dc:creator>
  <cp:lastModifiedBy>George Kimberly</cp:lastModifiedBy>
  <cp:revision>48</cp:revision>
  <dcterms:created xsi:type="dcterms:W3CDTF">2019-07-15T14:28:59Z</dcterms:created>
  <dcterms:modified xsi:type="dcterms:W3CDTF">2019-08-22T13:35:10Z</dcterms:modified>
</cp:coreProperties>
</file>